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58" r:id="rId4"/>
    <p:sldId id="267" r:id="rId5"/>
    <p:sldId id="277" r:id="rId6"/>
    <p:sldId id="268" r:id="rId7"/>
    <p:sldId id="275" r:id="rId8"/>
    <p:sldId id="260" r:id="rId9"/>
    <p:sldId id="263" r:id="rId10"/>
    <p:sldId id="259" r:id="rId11"/>
    <p:sldId id="261" r:id="rId12"/>
    <p:sldId id="262" r:id="rId13"/>
    <p:sldId id="265" r:id="rId14"/>
    <p:sldId id="264" r:id="rId15"/>
    <p:sldId id="266" r:id="rId16"/>
    <p:sldId id="269" r:id="rId17"/>
    <p:sldId id="271" r:id="rId18"/>
    <p:sldId id="270" r:id="rId19"/>
    <p:sldId id="276"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p:restoredTop sz="95840"/>
  </p:normalViewPr>
  <p:slideViewPr>
    <p:cSldViewPr snapToGrid="0" snapToObjects="1">
      <p:cViewPr varScale="1">
        <p:scale>
          <a:sx n="128" d="100"/>
          <a:sy n="128" d="100"/>
        </p:scale>
        <p:origin x="216" y="176"/>
      </p:cViewPr>
      <p:guideLst/>
    </p:cSldViewPr>
  </p:slideViewPr>
  <p:notesTextViewPr>
    <p:cViewPr>
      <p:scale>
        <a:sx n="1" d="1"/>
        <a:sy n="1" d="1"/>
      </p:scale>
      <p:origin x="0" y="0"/>
    </p:cViewPr>
  </p:notesTextViewPr>
  <p:notesViewPr>
    <p:cSldViewPr snapToGrid="0" snapToObjects="1">
      <p:cViewPr varScale="1">
        <p:scale>
          <a:sx n="84" d="100"/>
          <a:sy n="84" d="100"/>
        </p:scale>
        <p:origin x="3960"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3A6840-6112-4845-9CE0-B761D875C514}" type="datetimeFigureOut">
              <a:rPr lang="en-US" smtClean="0"/>
              <a:t>12/18/22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6498B-5D6B-594E-8489-E4864A31B467}" type="slidenum">
              <a:rPr lang="en-US" smtClean="0"/>
              <a:t>‹#›</a:t>
            </a:fld>
            <a:endParaRPr lang="en-US"/>
          </a:p>
        </p:txBody>
      </p:sp>
    </p:spTree>
    <p:extLst>
      <p:ext uri="{BB962C8B-B14F-4D97-AF65-F5344CB8AC3E}">
        <p14:creationId xmlns:p14="http://schemas.microsoft.com/office/powerpoint/2010/main" val="3141242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276498B-5D6B-594E-8489-E4864A31B467}" type="slidenum">
              <a:rPr lang="en-US" smtClean="0"/>
              <a:t>8</a:t>
            </a:fld>
            <a:endParaRPr lang="en-US"/>
          </a:p>
        </p:txBody>
      </p:sp>
    </p:spTree>
    <p:extLst>
      <p:ext uri="{BB962C8B-B14F-4D97-AF65-F5344CB8AC3E}">
        <p14:creationId xmlns:p14="http://schemas.microsoft.com/office/powerpoint/2010/main" val="13585690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12/18/22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12/18/22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kristen.herreid2019@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5AD09-05C0-974A-8A2F-4855DD9DE451}"/>
              </a:ext>
            </a:extLst>
          </p:cNvPr>
          <p:cNvSpPr>
            <a:spLocks noGrp="1"/>
          </p:cNvSpPr>
          <p:nvPr>
            <p:ph type="ctrTitle"/>
          </p:nvPr>
        </p:nvSpPr>
        <p:spPr/>
        <p:txBody>
          <a:bodyPr>
            <a:normAutofit fontScale="90000"/>
          </a:bodyPr>
          <a:lstStyle/>
          <a:p>
            <a:r>
              <a:rPr lang="en-US" dirty="0"/>
              <a:t>Mental Health Providers in Public Safety - What You Need to Know</a:t>
            </a:r>
          </a:p>
        </p:txBody>
      </p:sp>
      <p:sp>
        <p:nvSpPr>
          <p:cNvPr id="3" name="Subtitle 2">
            <a:extLst>
              <a:ext uri="{FF2B5EF4-FFF2-40B4-BE49-F238E27FC236}">
                <a16:creationId xmlns:a16="http://schemas.microsoft.com/office/drawing/2014/main" id="{F7288EE3-1FD3-4F46-BEC1-8B18C08CC9C1}"/>
              </a:ext>
            </a:extLst>
          </p:cNvPr>
          <p:cNvSpPr>
            <a:spLocks noGrp="1"/>
          </p:cNvSpPr>
          <p:nvPr>
            <p:ph type="subTitle" idx="1"/>
          </p:nvPr>
        </p:nvSpPr>
        <p:spPr/>
        <p:txBody>
          <a:bodyPr>
            <a:normAutofit lnSpcReduction="10000"/>
          </a:bodyPr>
          <a:lstStyle/>
          <a:p>
            <a:r>
              <a:rPr lang="en-US" i="1" dirty="0"/>
              <a:t>Kristen Herreid, MSW, AEMT</a:t>
            </a:r>
          </a:p>
          <a:p>
            <a:r>
              <a:rPr lang="en-US" i="1" dirty="0"/>
              <a:t>City of Kenosha Mental Wellness Coordinator</a:t>
            </a:r>
          </a:p>
          <a:p>
            <a:r>
              <a:rPr lang="en-US" i="1" dirty="0"/>
              <a:t>AEMT Twin Lakes Volunteer Fire Department</a:t>
            </a:r>
          </a:p>
          <a:p>
            <a:endParaRPr lang="en-US" dirty="0"/>
          </a:p>
        </p:txBody>
      </p:sp>
    </p:spTree>
    <p:extLst>
      <p:ext uri="{BB962C8B-B14F-4D97-AF65-F5344CB8AC3E}">
        <p14:creationId xmlns:p14="http://schemas.microsoft.com/office/powerpoint/2010/main" val="1753474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A4590-D2DA-D646-9CEA-605286AEA699}"/>
              </a:ext>
            </a:extLst>
          </p:cNvPr>
          <p:cNvSpPr>
            <a:spLocks noGrp="1"/>
          </p:cNvSpPr>
          <p:nvPr>
            <p:ph type="title"/>
          </p:nvPr>
        </p:nvSpPr>
        <p:spPr/>
        <p:txBody>
          <a:bodyPr/>
          <a:lstStyle/>
          <a:p>
            <a:r>
              <a:rPr lang="en-US" dirty="0"/>
              <a:t>Common Behavioral Health Issues</a:t>
            </a:r>
          </a:p>
        </p:txBody>
      </p:sp>
      <p:sp>
        <p:nvSpPr>
          <p:cNvPr id="3" name="Content Placeholder 2">
            <a:extLst>
              <a:ext uri="{FF2B5EF4-FFF2-40B4-BE49-F238E27FC236}">
                <a16:creationId xmlns:a16="http://schemas.microsoft.com/office/drawing/2014/main" id="{69694921-574A-6649-A61E-87C0F7923A5C}"/>
              </a:ext>
            </a:extLst>
          </p:cNvPr>
          <p:cNvSpPr>
            <a:spLocks noGrp="1"/>
          </p:cNvSpPr>
          <p:nvPr>
            <p:ph idx="1"/>
          </p:nvPr>
        </p:nvSpPr>
        <p:spPr/>
        <p:txBody>
          <a:bodyPr/>
          <a:lstStyle/>
          <a:p>
            <a:r>
              <a:rPr lang="en-US" dirty="0"/>
              <a:t>Chronic Stress </a:t>
            </a:r>
          </a:p>
          <a:p>
            <a:r>
              <a:rPr lang="en-US" dirty="0"/>
              <a:t>Sleep dysregulation </a:t>
            </a:r>
          </a:p>
          <a:p>
            <a:r>
              <a:rPr lang="en-US" dirty="0"/>
              <a:t>Interpersonal relationships </a:t>
            </a:r>
          </a:p>
          <a:p>
            <a:r>
              <a:rPr lang="en-US" dirty="0"/>
              <a:t>Depression </a:t>
            </a:r>
          </a:p>
          <a:p>
            <a:r>
              <a:rPr lang="en-US" dirty="0"/>
              <a:t>Anxiety </a:t>
            </a:r>
          </a:p>
          <a:p>
            <a:r>
              <a:rPr lang="en-US" dirty="0"/>
              <a:t>Substance misuse/abuse </a:t>
            </a:r>
          </a:p>
          <a:p>
            <a:r>
              <a:rPr lang="en-US" dirty="0"/>
              <a:t>Post-traumatic stress disorder</a:t>
            </a:r>
          </a:p>
          <a:p>
            <a:r>
              <a:rPr lang="en-US" dirty="0"/>
              <a:t>Suicidality </a:t>
            </a:r>
          </a:p>
          <a:p>
            <a:endParaRPr lang="en-US" dirty="0"/>
          </a:p>
        </p:txBody>
      </p:sp>
    </p:spTree>
    <p:extLst>
      <p:ext uri="{BB962C8B-B14F-4D97-AF65-F5344CB8AC3E}">
        <p14:creationId xmlns:p14="http://schemas.microsoft.com/office/powerpoint/2010/main" val="3989011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79AB4E-637C-AB46-A478-9FEDADE61FC0}"/>
              </a:ext>
            </a:extLst>
          </p:cNvPr>
          <p:cNvSpPr>
            <a:spLocks noGrp="1"/>
          </p:cNvSpPr>
          <p:nvPr>
            <p:ph type="title"/>
          </p:nvPr>
        </p:nvSpPr>
        <p:spPr/>
        <p:txBody>
          <a:bodyPr/>
          <a:lstStyle/>
          <a:p>
            <a:r>
              <a:rPr lang="en-US" dirty="0"/>
              <a:t>Depression and Anxiety</a:t>
            </a:r>
          </a:p>
        </p:txBody>
      </p:sp>
      <p:sp>
        <p:nvSpPr>
          <p:cNvPr id="3" name="Content Placeholder 2">
            <a:extLst>
              <a:ext uri="{FF2B5EF4-FFF2-40B4-BE49-F238E27FC236}">
                <a16:creationId xmlns:a16="http://schemas.microsoft.com/office/drawing/2014/main" id="{E15F913E-724D-994E-906B-14D15E7D9BCE}"/>
              </a:ext>
            </a:extLst>
          </p:cNvPr>
          <p:cNvSpPr>
            <a:spLocks noGrp="1"/>
          </p:cNvSpPr>
          <p:nvPr>
            <p:ph idx="1"/>
          </p:nvPr>
        </p:nvSpPr>
        <p:spPr/>
        <p:txBody>
          <a:bodyPr>
            <a:normAutofit/>
          </a:bodyPr>
          <a:lstStyle/>
          <a:p>
            <a:pPr marL="0" indent="0">
              <a:buNone/>
            </a:pPr>
            <a:r>
              <a:rPr lang="en-US" dirty="0"/>
              <a:t>7-11% of public service members experience clinical depression in a career* </a:t>
            </a:r>
          </a:p>
          <a:p>
            <a:r>
              <a:rPr lang="en-US" dirty="0"/>
              <a:t>Depression is often covert </a:t>
            </a:r>
          </a:p>
          <a:p>
            <a:r>
              <a:rPr lang="en-US" dirty="0"/>
              <a:t>Individuals with untreated depression are 20 times more likely to attempt suicide </a:t>
            </a:r>
          </a:p>
          <a:p>
            <a:r>
              <a:rPr lang="en-US" dirty="0"/>
              <a:t>70% of clients at COE meet criteria for Generalized Anxiety Disorder* </a:t>
            </a:r>
          </a:p>
          <a:p>
            <a:r>
              <a:rPr lang="en-US" dirty="0"/>
              <a:t>Social Anxiety is also common	</a:t>
            </a:r>
          </a:p>
          <a:p>
            <a:r>
              <a:rPr lang="en-US" dirty="0"/>
              <a:t>Belief that treatment isn’t earned is common </a:t>
            </a:r>
          </a:p>
          <a:p>
            <a:pPr marL="0" indent="0">
              <a:buNone/>
            </a:pPr>
            <a:endParaRPr lang="en-US" sz="1100" i="1" dirty="0"/>
          </a:p>
          <a:p>
            <a:pPr marL="0" indent="0">
              <a:buNone/>
            </a:pPr>
            <a:r>
              <a:rPr lang="en-US" sz="1100" i="1" dirty="0"/>
              <a:t>*Source: COE data collected from October 2018-December 2019 through routine follow-up with alumni. This data was collected using a non-scientific survey one-month post discharge. N = 282 at admission, N = 208 at discharge; (</a:t>
            </a:r>
            <a:r>
              <a:rPr lang="en-US" sz="1100" i="1" dirty="0" err="1"/>
              <a:t>Regehr</a:t>
            </a:r>
            <a:r>
              <a:rPr lang="en-US" sz="1100" i="1" dirty="0"/>
              <a:t>, Hill, &amp; Sault, 2003 p. 189-193); (Chiu, et al, 2010 p. 121 (3): 212-9); (Carey, et al, 2011 53(8): 929-933 </a:t>
            </a:r>
          </a:p>
          <a:p>
            <a:endParaRPr lang="en-US" dirty="0"/>
          </a:p>
        </p:txBody>
      </p:sp>
    </p:spTree>
    <p:extLst>
      <p:ext uri="{BB962C8B-B14F-4D97-AF65-F5344CB8AC3E}">
        <p14:creationId xmlns:p14="http://schemas.microsoft.com/office/powerpoint/2010/main" val="3737952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123F5C-9C03-E348-B16F-FB23ECCC0682}"/>
              </a:ext>
            </a:extLst>
          </p:cNvPr>
          <p:cNvSpPr>
            <a:spLocks noGrp="1"/>
          </p:cNvSpPr>
          <p:nvPr>
            <p:ph type="title"/>
          </p:nvPr>
        </p:nvSpPr>
        <p:spPr/>
        <p:txBody>
          <a:bodyPr/>
          <a:lstStyle/>
          <a:p>
            <a:r>
              <a:rPr lang="en-US" dirty="0"/>
              <a:t>Substance Use</a:t>
            </a:r>
          </a:p>
        </p:txBody>
      </p:sp>
      <p:sp>
        <p:nvSpPr>
          <p:cNvPr id="3" name="Content Placeholder 2">
            <a:extLst>
              <a:ext uri="{FF2B5EF4-FFF2-40B4-BE49-F238E27FC236}">
                <a16:creationId xmlns:a16="http://schemas.microsoft.com/office/drawing/2014/main" id="{6817750D-5F20-3F42-A713-8A321A3FB3E3}"/>
              </a:ext>
            </a:extLst>
          </p:cNvPr>
          <p:cNvSpPr>
            <a:spLocks noGrp="1"/>
          </p:cNvSpPr>
          <p:nvPr>
            <p:ph idx="1"/>
          </p:nvPr>
        </p:nvSpPr>
        <p:spPr/>
        <p:txBody>
          <a:bodyPr>
            <a:normAutofit/>
          </a:bodyPr>
          <a:lstStyle/>
          <a:p>
            <a:pPr marL="0" indent="0">
              <a:buNone/>
            </a:pPr>
            <a:r>
              <a:rPr lang="en-US" b="1" dirty="0"/>
              <a:t>Alcohol </a:t>
            </a:r>
            <a:endParaRPr lang="en-US" dirty="0"/>
          </a:p>
          <a:p>
            <a:r>
              <a:rPr lang="en-US" dirty="0"/>
              <a:t>65% of clients upon admission to COE met criteria for hazardous drinking &amp; alcohol dependence based on AUDIT score </a:t>
            </a:r>
          </a:p>
          <a:p>
            <a:r>
              <a:rPr lang="en-US" dirty="0"/>
              <a:t>27% of firefighter respondents of online survey reported using substances to cope with occupational stress &amp; related emotional problems </a:t>
            </a:r>
          </a:p>
          <a:p>
            <a:pPr marL="0" indent="0">
              <a:buNone/>
            </a:pPr>
            <a:r>
              <a:rPr lang="en-US" b="1" dirty="0"/>
              <a:t>Opioids </a:t>
            </a:r>
            <a:endParaRPr lang="en-US" dirty="0"/>
          </a:p>
          <a:p>
            <a:pPr marL="0" indent="0">
              <a:buNone/>
            </a:pPr>
            <a:r>
              <a:rPr lang="en-US" b="1" dirty="0"/>
              <a:t>Stimulants &amp; Benzodiazepines </a:t>
            </a:r>
            <a:endParaRPr lang="en-US" dirty="0"/>
          </a:p>
          <a:p>
            <a:pPr marL="0" indent="0">
              <a:buNone/>
            </a:pPr>
            <a:r>
              <a:rPr lang="en-US" b="1" dirty="0"/>
              <a:t>Caffeine</a:t>
            </a:r>
          </a:p>
          <a:p>
            <a:pPr marL="0" indent="0">
              <a:buNone/>
            </a:pPr>
            <a:endParaRPr lang="en-US" sz="1050" i="1" dirty="0"/>
          </a:p>
          <a:p>
            <a:pPr marL="0" indent="0">
              <a:buNone/>
            </a:pPr>
            <a:r>
              <a:rPr lang="en-US" sz="1050" i="1" dirty="0"/>
              <a:t>*Source: (NBC IAFF National Summary Survey, 2018); COE data collected from October 2018-December 2019 through routine follow-up with alumni. This data was collected using a non-scientific survey one-month post-discharge. N = 282 </a:t>
            </a:r>
          </a:p>
          <a:p>
            <a:pPr marL="0" indent="0">
              <a:buNone/>
            </a:pPr>
            <a:endParaRPr lang="en-US" b="1" dirty="0"/>
          </a:p>
        </p:txBody>
      </p:sp>
    </p:spTree>
    <p:extLst>
      <p:ext uri="{BB962C8B-B14F-4D97-AF65-F5344CB8AC3E}">
        <p14:creationId xmlns:p14="http://schemas.microsoft.com/office/powerpoint/2010/main" val="348185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432B2-492C-744B-9B23-9BC773A9C291}"/>
              </a:ext>
            </a:extLst>
          </p:cNvPr>
          <p:cNvSpPr>
            <a:spLocks noGrp="1"/>
          </p:cNvSpPr>
          <p:nvPr>
            <p:ph type="title"/>
          </p:nvPr>
        </p:nvSpPr>
        <p:spPr/>
        <p:txBody>
          <a:bodyPr/>
          <a:lstStyle/>
          <a:p>
            <a:r>
              <a:rPr lang="en-US" dirty="0"/>
              <a:t>Suicide</a:t>
            </a:r>
          </a:p>
        </p:txBody>
      </p:sp>
      <p:sp>
        <p:nvSpPr>
          <p:cNvPr id="3" name="Content Placeholder 2">
            <a:extLst>
              <a:ext uri="{FF2B5EF4-FFF2-40B4-BE49-F238E27FC236}">
                <a16:creationId xmlns:a16="http://schemas.microsoft.com/office/drawing/2014/main" id="{0BCC122B-87B8-C147-8652-C2DC5FD66E13}"/>
              </a:ext>
            </a:extLst>
          </p:cNvPr>
          <p:cNvSpPr>
            <a:spLocks noGrp="1"/>
          </p:cNvSpPr>
          <p:nvPr>
            <p:ph idx="1"/>
          </p:nvPr>
        </p:nvSpPr>
        <p:spPr/>
        <p:txBody>
          <a:bodyPr/>
          <a:lstStyle/>
          <a:p>
            <a:pPr marL="0" indent="0">
              <a:buNone/>
            </a:pPr>
            <a:r>
              <a:rPr lang="en-US" b="1" dirty="0"/>
              <a:t>Suicide is a concern </a:t>
            </a:r>
            <a:r>
              <a:rPr lang="en-US" dirty="0"/>
              <a:t>– numerous studies over the years and all showed similar statistics</a:t>
            </a:r>
          </a:p>
          <a:p>
            <a:r>
              <a:rPr lang="en-US" dirty="0"/>
              <a:t>46% of FF had suicidal ideation</a:t>
            </a:r>
          </a:p>
          <a:p>
            <a:r>
              <a:rPr lang="en-US" dirty="0"/>
              <a:t>19.2% have made suicidal plans</a:t>
            </a:r>
          </a:p>
          <a:p>
            <a:r>
              <a:rPr lang="en-US" dirty="0"/>
              <a:t>15.5% have made suicide attempts</a:t>
            </a:r>
          </a:p>
          <a:p>
            <a:r>
              <a:rPr lang="en-US" dirty="0"/>
              <a:t>Important to address depression/co-</a:t>
            </a:r>
            <a:r>
              <a:rPr lang="en-US" dirty="0" err="1"/>
              <a:t>occuring</a:t>
            </a:r>
            <a:r>
              <a:rPr lang="en-US" dirty="0"/>
              <a:t> with PTSD – need to stabilize the depression before focusing on trauma focused therapy</a:t>
            </a:r>
          </a:p>
          <a:p>
            <a:endParaRPr lang="en-US" dirty="0"/>
          </a:p>
        </p:txBody>
      </p:sp>
    </p:spTree>
    <p:extLst>
      <p:ext uri="{BB962C8B-B14F-4D97-AF65-F5344CB8AC3E}">
        <p14:creationId xmlns:p14="http://schemas.microsoft.com/office/powerpoint/2010/main" val="1154261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2ABDB-1897-D04F-8260-B248E6A8C33F}"/>
              </a:ext>
            </a:extLst>
          </p:cNvPr>
          <p:cNvSpPr>
            <a:spLocks noGrp="1"/>
          </p:cNvSpPr>
          <p:nvPr>
            <p:ph type="title"/>
          </p:nvPr>
        </p:nvSpPr>
        <p:spPr/>
        <p:txBody>
          <a:bodyPr/>
          <a:lstStyle/>
          <a:p>
            <a:r>
              <a:rPr lang="en-US" dirty="0"/>
              <a:t>Suicide</a:t>
            </a:r>
          </a:p>
        </p:txBody>
      </p:sp>
      <p:sp>
        <p:nvSpPr>
          <p:cNvPr id="3" name="Content Placeholder 2">
            <a:extLst>
              <a:ext uri="{FF2B5EF4-FFF2-40B4-BE49-F238E27FC236}">
                <a16:creationId xmlns:a16="http://schemas.microsoft.com/office/drawing/2014/main" id="{04DFBFA3-A8D2-CF4D-BDC1-7B9B9F114623}"/>
              </a:ext>
            </a:extLst>
          </p:cNvPr>
          <p:cNvSpPr>
            <a:spLocks noGrp="1"/>
          </p:cNvSpPr>
          <p:nvPr>
            <p:ph idx="1"/>
          </p:nvPr>
        </p:nvSpPr>
        <p:spPr>
          <a:xfrm>
            <a:off x="2589212" y="1747777"/>
            <a:ext cx="8915400" cy="4486113"/>
          </a:xfrm>
        </p:spPr>
        <p:txBody>
          <a:bodyPr>
            <a:normAutofit fontScale="92500" lnSpcReduction="10000"/>
          </a:bodyPr>
          <a:lstStyle/>
          <a:p>
            <a:r>
              <a:rPr lang="en-US" b="1" dirty="0"/>
              <a:t>Risk Factors </a:t>
            </a:r>
            <a:endParaRPr lang="en-US" dirty="0"/>
          </a:p>
          <a:p>
            <a:pPr lvl="1"/>
            <a:r>
              <a:rPr lang="en-US" dirty="0"/>
              <a:t>Demographic of the fire service </a:t>
            </a:r>
          </a:p>
          <a:p>
            <a:pPr lvl="1"/>
            <a:r>
              <a:rPr lang="en-US" dirty="0"/>
              <a:t>Lack of effective coping skills </a:t>
            </a:r>
          </a:p>
          <a:p>
            <a:pPr lvl="1"/>
            <a:r>
              <a:rPr lang="en-US" dirty="0"/>
              <a:t>Terminal uniqueness </a:t>
            </a:r>
          </a:p>
          <a:p>
            <a:pPr lvl="1"/>
            <a:r>
              <a:rPr lang="en-US" dirty="0"/>
              <a:t>Public perception for police</a:t>
            </a:r>
          </a:p>
          <a:p>
            <a:pPr lvl="1"/>
            <a:r>
              <a:rPr lang="en-US" dirty="0"/>
              <a:t>Substance misuse/abuse</a:t>
            </a:r>
          </a:p>
          <a:p>
            <a:pPr lvl="1"/>
            <a:r>
              <a:rPr lang="en-US" dirty="0"/>
              <a:t>co-occurring mental health challenges </a:t>
            </a:r>
          </a:p>
          <a:p>
            <a:r>
              <a:rPr lang="en-US" b="1" dirty="0"/>
              <a:t> Protective Factors </a:t>
            </a:r>
            <a:endParaRPr lang="en-US" dirty="0"/>
          </a:p>
          <a:p>
            <a:pPr lvl="1"/>
            <a:r>
              <a:rPr lang="en-US" dirty="0"/>
              <a:t>Brotherhood &amp; sisterhood </a:t>
            </a:r>
          </a:p>
          <a:p>
            <a:pPr lvl="1"/>
            <a:r>
              <a:rPr lang="en-US" dirty="0"/>
              <a:t>Public perception for fire</a:t>
            </a:r>
          </a:p>
          <a:p>
            <a:pPr lvl="1"/>
            <a:r>
              <a:rPr lang="en-US" dirty="0"/>
              <a:t>Increased awareness to behavioral health issues </a:t>
            </a:r>
          </a:p>
          <a:p>
            <a:pPr lvl="1"/>
            <a:r>
              <a:rPr lang="en-US" dirty="0"/>
              <a:t>Sense of purpose &amp; strong identity </a:t>
            </a:r>
          </a:p>
          <a:p>
            <a:pPr lvl="1"/>
            <a:r>
              <a:rPr lang="en-US" dirty="0"/>
              <a:t>Action oriented</a:t>
            </a:r>
          </a:p>
          <a:p>
            <a:endParaRPr lang="en-US" dirty="0"/>
          </a:p>
        </p:txBody>
      </p:sp>
    </p:spTree>
    <p:extLst>
      <p:ext uri="{BB962C8B-B14F-4D97-AF65-F5344CB8AC3E}">
        <p14:creationId xmlns:p14="http://schemas.microsoft.com/office/powerpoint/2010/main" val="1617302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21AE1-4C93-7D42-AD1A-3F08D31B0A8F}"/>
              </a:ext>
            </a:extLst>
          </p:cNvPr>
          <p:cNvSpPr>
            <a:spLocks noGrp="1"/>
          </p:cNvSpPr>
          <p:nvPr>
            <p:ph type="title"/>
          </p:nvPr>
        </p:nvSpPr>
        <p:spPr/>
        <p:txBody>
          <a:bodyPr/>
          <a:lstStyle/>
          <a:p>
            <a:r>
              <a:rPr lang="en-US" dirty="0"/>
              <a:t>Mental Health – What I see</a:t>
            </a:r>
          </a:p>
        </p:txBody>
      </p:sp>
      <p:sp>
        <p:nvSpPr>
          <p:cNvPr id="3" name="Content Placeholder 2">
            <a:extLst>
              <a:ext uri="{FF2B5EF4-FFF2-40B4-BE49-F238E27FC236}">
                <a16:creationId xmlns:a16="http://schemas.microsoft.com/office/drawing/2014/main" id="{6FC86DBA-D9B6-3D43-B539-3063278B7BA5}"/>
              </a:ext>
            </a:extLst>
          </p:cNvPr>
          <p:cNvSpPr>
            <a:spLocks noGrp="1"/>
          </p:cNvSpPr>
          <p:nvPr>
            <p:ph idx="1"/>
          </p:nvPr>
        </p:nvSpPr>
        <p:spPr>
          <a:xfrm>
            <a:off x="2118167" y="1747777"/>
            <a:ext cx="9386445" cy="4676172"/>
          </a:xfrm>
        </p:spPr>
        <p:txBody>
          <a:bodyPr>
            <a:normAutofit fontScale="92500" lnSpcReduction="20000"/>
          </a:bodyPr>
          <a:lstStyle/>
          <a:p>
            <a:r>
              <a:rPr lang="en-US" dirty="0"/>
              <a:t>Reactivation of childhood trauma – responding to emergencies can bring the first responder to confronting something that is similar to their own childhood trauma</a:t>
            </a:r>
          </a:p>
          <a:p>
            <a:r>
              <a:rPr lang="en-US" dirty="0"/>
              <a:t>Reactivation of military trauma – many come to this profession with military background</a:t>
            </a:r>
          </a:p>
          <a:p>
            <a:r>
              <a:rPr lang="en-US" dirty="0"/>
              <a:t>Exposure is chronic and persistent</a:t>
            </a:r>
          </a:p>
          <a:p>
            <a:r>
              <a:rPr lang="en-US" dirty="0"/>
              <a:t>Workaholism as coping strategy – they take the idea of being busy to a whole new level.  Most work overtime, have another job outside of the fire service, hold additional roles at work (union, HURT, TEMS, FIU, dive, health and safety)</a:t>
            </a:r>
          </a:p>
          <a:p>
            <a:r>
              <a:rPr lang="en-US" dirty="0"/>
              <a:t>Emotional detachment is necessary to survive – they can’t allow themselves to get emotionally attached to the community members.  It becomes very hard to turn this off, both with spouses and children (similar to the military)</a:t>
            </a:r>
          </a:p>
          <a:p>
            <a:r>
              <a:rPr lang="en-US" dirty="0"/>
              <a:t>Lack of feeling supported by the department</a:t>
            </a:r>
          </a:p>
          <a:p>
            <a:r>
              <a:rPr lang="en-US" dirty="0"/>
              <a:t>Injury (medical or mental) resulting in isolation from their support system</a:t>
            </a:r>
          </a:p>
          <a:p>
            <a:r>
              <a:rPr lang="en-US" dirty="0"/>
              <a:t>Isolation from their support system when coping mechanisms fail and anxiety/depression take over</a:t>
            </a:r>
          </a:p>
          <a:p>
            <a:r>
              <a:rPr lang="en-US" dirty="0"/>
              <a:t>Survivors guilt – a sense of guilt that one survived while others did not; feeling one should have done more to prevent the loss</a:t>
            </a:r>
          </a:p>
          <a:p>
            <a:endParaRPr lang="en-US" dirty="0"/>
          </a:p>
        </p:txBody>
      </p:sp>
    </p:spTree>
    <p:extLst>
      <p:ext uri="{BB962C8B-B14F-4D97-AF65-F5344CB8AC3E}">
        <p14:creationId xmlns:p14="http://schemas.microsoft.com/office/powerpoint/2010/main" val="1638134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27320-9217-B042-91A7-4241F19C6D2E}"/>
              </a:ext>
            </a:extLst>
          </p:cNvPr>
          <p:cNvSpPr>
            <a:spLocks noGrp="1"/>
          </p:cNvSpPr>
          <p:nvPr>
            <p:ph type="title"/>
          </p:nvPr>
        </p:nvSpPr>
        <p:spPr/>
        <p:txBody>
          <a:bodyPr/>
          <a:lstStyle/>
          <a:p>
            <a:r>
              <a:rPr lang="en-US" dirty="0"/>
              <a:t>Unique Resources – Peer Support</a:t>
            </a:r>
          </a:p>
        </p:txBody>
      </p:sp>
      <p:sp>
        <p:nvSpPr>
          <p:cNvPr id="3" name="Content Placeholder 2">
            <a:extLst>
              <a:ext uri="{FF2B5EF4-FFF2-40B4-BE49-F238E27FC236}">
                <a16:creationId xmlns:a16="http://schemas.microsoft.com/office/drawing/2014/main" id="{4164E413-B368-9F43-BF38-137F30ADDC4E}"/>
              </a:ext>
            </a:extLst>
          </p:cNvPr>
          <p:cNvSpPr>
            <a:spLocks noGrp="1"/>
          </p:cNvSpPr>
          <p:nvPr>
            <p:ph idx="1"/>
          </p:nvPr>
        </p:nvSpPr>
        <p:spPr/>
        <p:txBody>
          <a:bodyPr/>
          <a:lstStyle/>
          <a:p>
            <a:pPr marL="0" indent="0">
              <a:buNone/>
            </a:pPr>
            <a:r>
              <a:rPr lang="en-US" dirty="0"/>
              <a:t>Unique Resources Available</a:t>
            </a:r>
          </a:p>
          <a:p>
            <a:r>
              <a:rPr lang="en-US" dirty="0"/>
              <a:t>Peer Support</a:t>
            </a:r>
          </a:p>
          <a:p>
            <a:r>
              <a:rPr lang="en-US" dirty="0"/>
              <a:t>EAP</a:t>
            </a:r>
          </a:p>
          <a:p>
            <a:r>
              <a:rPr lang="en-US" dirty="0"/>
              <a:t>IAFF</a:t>
            </a:r>
          </a:p>
          <a:p>
            <a:r>
              <a:rPr lang="en-US" dirty="0"/>
              <a:t>IAFF Center of Excellence</a:t>
            </a:r>
          </a:p>
          <a:p>
            <a:r>
              <a:rPr lang="en-US" dirty="0" err="1"/>
              <a:t>Rosecrance</a:t>
            </a:r>
            <a:r>
              <a:rPr lang="en-US" dirty="0"/>
              <a:t> Florian Program</a:t>
            </a:r>
          </a:p>
          <a:p>
            <a:r>
              <a:rPr lang="en-US" dirty="0"/>
              <a:t>IAPC</a:t>
            </a:r>
          </a:p>
          <a:p>
            <a:endParaRPr lang="en-US" dirty="0"/>
          </a:p>
        </p:txBody>
      </p:sp>
    </p:spTree>
    <p:extLst>
      <p:ext uri="{BB962C8B-B14F-4D97-AF65-F5344CB8AC3E}">
        <p14:creationId xmlns:p14="http://schemas.microsoft.com/office/powerpoint/2010/main" val="9439425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815A4-9C85-4140-BBC4-47E4FA4CD600}"/>
              </a:ext>
            </a:extLst>
          </p:cNvPr>
          <p:cNvSpPr>
            <a:spLocks noGrp="1"/>
          </p:cNvSpPr>
          <p:nvPr>
            <p:ph type="title"/>
          </p:nvPr>
        </p:nvSpPr>
        <p:spPr/>
        <p:txBody>
          <a:bodyPr/>
          <a:lstStyle/>
          <a:p>
            <a:r>
              <a:rPr lang="en-US" dirty="0"/>
              <a:t>One First Responders Story</a:t>
            </a:r>
          </a:p>
        </p:txBody>
      </p:sp>
      <p:pic>
        <p:nvPicPr>
          <p:cNvPr id="9" name="Content Placeholder 8" descr="A picture containing calendar&#10;&#10;Description automatically generated">
            <a:extLst>
              <a:ext uri="{FF2B5EF4-FFF2-40B4-BE49-F238E27FC236}">
                <a16:creationId xmlns:a16="http://schemas.microsoft.com/office/drawing/2014/main" id="{AB0B21DC-5960-8349-9C74-228623EAE9A3}"/>
              </a:ext>
            </a:extLst>
          </p:cNvPr>
          <p:cNvPicPr>
            <a:picLocks noGrp="1" noChangeAspect="1"/>
          </p:cNvPicPr>
          <p:nvPr>
            <p:ph idx="1"/>
          </p:nvPr>
        </p:nvPicPr>
        <p:blipFill>
          <a:blip r:embed="rId2"/>
          <a:stretch>
            <a:fillRect/>
          </a:stretch>
        </p:blipFill>
        <p:spPr>
          <a:xfrm>
            <a:off x="3700463" y="2176462"/>
            <a:ext cx="5280025" cy="3622675"/>
          </a:xfrm>
        </p:spPr>
      </p:pic>
    </p:spTree>
    <p:extLst>
      <p:ext uri="{BB962C8B-B14F-4D97-AF65-F5344CB8AC3E}">
        <p14:creationId xmlns:p14="http://schemas.microsoft.com/office/powerpoint/2010/main" val="882451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6203F-1BD2-5148-9AAE-4331568DDF86}"/>
              </a:ext>
            </a:extLst>
          </p:cNvPr>
          <p:cNvSpPr>
            <a:spLocks noGrp="1"/>
          </p:cNvSpPr>
          <p:nvPr>
            <p:ph type="title"/>
          </p:nvPr>
        </p:nvSpPr>
        <p:spPr/>
        <p:txBody>
          <a:bodyPr/>
          <a:lstStyle/>
          <a:p>
            <a:r>
              <a:rPr lang="en-US" dirty="0"/>
              <a:t>Tips for Effective Treatment</a:t>
            </a:r>
          </a:p>
        </p:txBody>
      </p:sp>
      <p:sp>
        <p:nvSpPr>
          <p:cNvPr id="3" name="Content Placeholder 2">
            <a:extLst>
              <a:ext uri="{FF2B5EF4-FFF2-40B4-BE49-F238E27FC236}">
                <a16:creationId xmlns:a16="http://schemas.microsoft.com/office/drawing/2014/main" id="{B126E3D4-80DD-4E4C-9225-90D170501EDD}"/>
              </a:ext>
            </a:extLst>
          </p:cNvPr>
          <p:cNvSpPr>
            <a:spLocks noGrp="1"/>
          </p:cNvSpPr>
          <p:nvPr>
            <p:ph idx="1"/>
          </p:nvPr>
        </p:nvSpPr>
        <p:spPr/>
        <p:txBody>
          <a:bodyPr/>
          <a:lstStyle/>
          <a:p>
            <a:r>
              <a:rPr lang="en-US" dirty="0"/>
              <a:t>Public services members posses a number of desirable client qualities. </a:t>
            </a:r>
          </a:p>
          <a:p>
            <a:r>
              <a:rPr lang="en-US" dirty="0"/>
              <a:t>Emphasize &amp; build on the innate problem-solving skills &amp; task-oriented mindset. </a:t>
            </a:r>
          </a:p>
          <a:p>
            <a:r>
              <a:rPr lang="en-US" dirty="0"/>
              <a:t>Trust, confidentiality, &amp; cultural competency are keys to building rapport. </a:t>
            </a:r>
          </a:p>
          <a:p>
            <a:r>
              <a:rPr lang="en-US" dirty="0"/>
              <a:t>Be prepared to hear graphic details of calls, dark humor, &amp; strong language. </a:t>
            </a:r>
          </a:p>
          <a:p>
            <a:r>
              <a:rPr lang="en-US" dirty="0"/>
              <a:t>The fire service is a clinically diverse population. </a:t>
            </a:r>
          </a:p>
          <a:p>
            <a:r>
              <a:rPr lang="en-US" dirty="0"/>
              <a:t>Continuity and coordination of care are crucial. </a:t>
            </a:r>
          </a:p>
          <a:p>
            <a:r>
              <a:rPr lang="en-US" dirty="0"/>
              <a:t>Members of the public service are high-functioning &amp; resilient. </a:t>
            </a:r>
          </a:p>
          <a:p>
            <a:r>
              <a:rPr lang="en-US" dirty="0"/>
              <a:t>Understand telling their “story” may take time and may never happen</a:t>
            </a:r>
          </a:p>
          <a:p>
            <a:endParaRPr lang="en-US" dirty="0"/>
          </a:p>
          <a:p>
            <a:endParaRPr lang="en-US" dirty="0"/>
          </a:p>
        </p:txBody>
      </p:sp>
    </p:spTree>
    <p:extLst>
      <p:ext uri="{BB962C8B-B14F-4D97-AF65-F5344CB8AC3E}">
        <p14:creationId xmlns:p14="http://schemas.microsoft.com/office/powerpoint/2010/main" val="2978351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D2ED1-C6C9-E842-93C8-1A847EBA52E9}"/>
              </a:ext>
            </a:extLst>
          </p:cNvPr>
          <p:cNvSpPr>
            <a:spLocks noGrp="1"/>
          </p:cNvSpPr>
          <p:nvPr>
            <p:ph type="title"/>
          </p:nvPr>
        </p:nvSpPr>
        <p:spPr/>
        <p:txBody>
          <a:bodyPr/>
          <a:lstStyle/>
          <a:p>
            <a:r>
              <a:rPr lang="en-US" dirty="0"/>
              <a:t>Tips for Effective Treatment</a:t>
            </a:r>
          </a:p>
        </p:txBody>
      </p:sp>
      <p:sp>
        <p:nvSpPr>
          <p:cNvPr id="3" name="Content Placeholder 2">
            <a:extLst>
              <a:ext uri="{FF2B5EF4-FFF2-40B4-BE49-F238E27FC236}">
                <a16:creationId xmlns:a16="http://schemas.microsoft.com/office/drawing/2014/main" id="{E5A50BAE-CF38-504B-87E8-D43CD6BA81DD}"/>
              </a:ext>
            </a:extLst>
          </p:cNvPr>
          <p:cNvSpPr>
            <a:spLocks noGrp="1"/>
          </p:cNvSpPr>
          <p:nvPr>
            <p:ph idx="1"/>
          </p:nvPr>
        </p:nvSpPr>
        <p:spPr/>
        <p:txBody>
          <a:bodyPr/>
          <a:lstStyle/>
          <a:p>
            <a:r>
              <a:rPr lang="en-US" dirty="0"/>
              <a:t>One size doesn’t fit all</a:t>
            </a:r>
          </a:p>
          <a:p>
            <a:r>
              <a:rPr lang="en-US" dirty="0"/>
              <a:t>Consider most debilitating symptoms</a:t>
            </a:r>
          </a:p>
          <a:p>
            <a:r>
              <a:rPr lang="en-US" dirty="0"/>
              <a:t>Talking alone is rarely enough</a:t>
            </a:r>
          </a:p>
          <a:p>
            <a:r>
              <a:rPr lang="en-US" dirty="0"/>
              <a:t>Must address behavioral avoidance</a:t>
            </a:r>
          </a:p>
          <a:p>
            <a:r>
              <a:rPr lang="en-US" dirty="0"/>
              <a:t>EMDR and </a:t>
            </a:r>
            <a:r>
              <a:rPr lang="en-US" dirty="0" err="1"/>
              <a:t>Brainspotting</a:t>
            </a:r>
            <a:r>
              <a:rPr lang="en-US" dirty="0"/>
              <a:t> are effective techniques</a:t>
            </a:r>
          </a:p>
          <a:p>
            <a:r>
              <a:rPr lang="en-US" dirty="0"/>
              <a:t>Don’t forget the body – yoga, breathing, meditation, mindfulness</a:t>
            </a:r>
          </a:p>
          <a:p>
            <a:r>
              <a:rPr lang="en-US" dirty="0"/>
              <a:t>Use peer support when available</a:t>
            </a:r>
          </a:p>
          <a:p>
            <a:endParaRPr lang="en-US" dirty="0"/>
          </a:p>
        </p:txBody>
      </p:sp>
    </p:spTree>
    <p:extLst>
      <p:ext uri="{BB962C8B-B14F-4D97-AF65-F5344CB8AC3E}">
        <p14:creationId xmlns:p14="http://schemas.microsoft.com/office/powerpoint/2010/main" val="74314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5D666-15E4-834F-A93B-D6FC3E3AF532}"/>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54C8E7FA-3A6F-BE48-A5E3-90E57B66C915}"/>
              </a:ext>
            </a:extLst>
          </p:cNvPr>
          <p:cNvSpPr>
            <a:spLocks noGrp="1"/>
          </p:cNvSpPr>
          <p:nvPr>
            <p:ph idx="1"/>
          </p:nvPr>
        </p:nvSpPr>
        <p:spPr/>
        <p:txBody>
          <a:bodyPr/>
          <a:lstStyle/>
          <a:p>
            <a:r>
              <a:rPr lang="en-US" dirty="0"/>
              <a:t>Identify common behavioral health issues experienced by members of public safety </a:t>
            </a:r>
          </a:p>
          <a:p>
            <a:r>
              <a:rPr lang="en-US" dirty="0"/>
              <a:t>Explore the basics of the fire service profession, including day-to-day structure, call volume, &amp; other unique aspects of the occupation </a:t>
            </a:r>
          </a:p>
          <a:p>
            <a:r>
              <a:rPr lang="en-US" dirty="0">
                <a:ea typeface="Calibri" panose="020F0502020204030204" pitchFamily="34" charset="0"/>
                <a:cs typeface="Times New Roman" panose="02020603050405020304" pitchFamily="18" charset="0"/>
              </a:rPr>
              <a:t>Understand public safety culture and be able to describe unique features and how they differ from the general public</a:t>
            </a:r>
          </a:p>
          <a:p>
            <a:r>
              <a:rPr lang="en-US" dirty="0">
                <a:ea typeface="Calibri" panose="020F0502020204030204" pitchFamily="34" charset="0"/>
                <a:cs typeface="Times New Roman" panose="02020603050405020304" pitchFamily="18" charset="0"/>
              </a:rPr>
              <a:t>Understand the use of peer support and its role in therapeutic treatment</a:t>
            </a:r>
          </a:p>
          <a:p>
            <a:r>
              <a:rPr lang="en-US" dirty="0"/>
              <a:t>Discuss next steps clinicians can take to support the behavioral health needs of public safety personnel </a:t>
            </a:r>
            <a:endParaRPr lang="en-US"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992396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F50C2-DACE-6B4E-8EC8-0849F2339BF9}"/>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41AE3D49-A344-0F4A-9D92-6C3C2F050363}"/>
              </a:ext>
            </a:extLst>
          </p:cNvPr>
          <p:cNvSpPr>
            <a:spLocks noGrp="1"/>
          </p:cNvSpPr>
          <p:nvPr>
            <p:ph idx="1"/>
          </p:nvPr>
        </p:nvSpPr>
        <p:spPr/>
        <p:txBody>
          <a:bodyPr/>
          <a:lstStyle/>
          <a:p>
            <a:r>
              <a:rPr lang="en-US" dirty="0"/>
              <a:t>Meet your local department &amp; schedule a ride-a-long </a:t>
            </a:r>
          </a:p>
          <a:p>
            <a:r>
              <a:rPr lang="en-US" dirty="0"/>
              <a:t>Connect with the peer support teams </a:t>
            </a:r>
          </a:p>
          <a:p>
            <a:pPr lvl="1"/>
            <a:r>
              <a:rPr lang="en-US" dirty="0"/>
              <a:t>77% report peer support was helpful* </a:t>
            </a:r>
          </a:p>
          <a:p>
            <a:pPr lvl="1"/>
            <a:r>
              <a:rPr lang="en-US" dirty="0"/>
              <a:t>IAFF training to become an official team member </a:t>
            </a:r>
          </a:p>
          <a:p>
            <a:r>
              <a:rPr lang="en-US" dirty="0"/>
              <a:t>Continued education &amp; networking with like-minded treatment providers </a:t>
            </a:r>
          </a:p>
          <a:p>
            <a:r>
              <a:rPr lang="en-US" dirty="0"/>
              <a:t>62% of the fire fighters surveyed reported behavioral health services are inadequate* </a:t>
            </a:r>
          </a:p>
          <a:p>
            <a:endParaRPr lang="en-US" dirty="0"/>
          </a:p>
        </p:txBody>
      </p:sp>
    </p:spTree>
    <p:extLst>
      <p:ext uri="{BB962C8B-B14F-4D97-AF65-F5344CB8AC3E}">
        <p14:creationId xmlns:p14="http://schemas.microsoft.com/office/powerpoint/2010/main" val="2445037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DB7043-BE75-FE46-82ED-B73DA3413568}"/>
              </a:ext>
            </a:extLst>
          </p:cNvPr>
          <p:cNvSpPr>
            <a:spLocks noGrp="1"/>
          </p:cNvSpPr>
          <p:nvPr>
            <p:ph type="title"/>
          </p:nvPr>
        </p:nvSpPr>
        <p:spPr/>
        <p:txBody>
          <a:bodyPr/>
          <a:lstStyle/>
          <a:p>
            <a:r>
              <a:rPr lang="en-US" dirty="0"/>
              <a:t>Discussion/Questions</a:t>
            </a:r>
          </a:p>
        </p:txBody>
      </p:sp>
      <p:sp>
        <p:nvSpPr>
          <p:cNvPr id="3" name="Content Placeholder 2">
            <a:extLst>
              <a:ext uri="{FF2B5EF4-FFF2-40B4-BE49-F238E27FC236}">
                <a16:creationId xmlns:a16="http://schemas.microsoft.com/office/drawing/2014/main" id="{06DF342E-FDFF-4447-A7C6-120A62148A6D}"/>
              </a:ext>
            </a:extLst>
          </p:cNvPr>
          <p:cNvSpPr>
            <a:spLocks noGrp="1"/>
          </p:cNvSpPr>
          <p:nvPr>
            <p:ph idx="1"/>
          </p:nvPr>
        </p:nvSpPr>
        <p:spPr/>
        <p:txBody>
          <a:bodyPr/>
          <a:lstStyle/>
          <a:p>
            <a:pPr marL="0" indent="0" algn="ctr">
              <a:buNone/>
            </a:pPr>
            <a:r>
              <a:rPr lang="en-US" sz="2800" b="1" i="1" dirty="0"/>
              <a:t>Thank you!</a:t>
            </a:r>
          </a:p>
          <a:p>
            <a:pPr marL="0" indent="0">
              <a:buNone/>
            </a:pPr>
            <a:endParaRPr lang="en-US" dirty="0"/>
          </a:p>
          <a:p>
            <a:pPr marL="0" indent="0">
              <a:buNone/>
            </a:pPr>
            <a:r>
              <a:rPr lang="en-US" dirty="0"/>
              <a:t>Kristen Herreid, MSW, AEMT</a:t>
            </a:r>
          </a:p>
          <a:p>
            <a:pPr marL="0" indent="0">
              <a:buNone/>
            </a:pPr>
            <a:r>
              <a:rPr lang="en-US" dirty="0">
                <a:hlinkClick r:id="rId2"/>
              </a:rPr>
              <a:t>kristen.herreid2019@gmail.com</a:t>
            </a:r>
            <a:endParaRPr lang="en-US" dirty="0"/>
          </a:p>
          <a:p>
            <a:pPr marL="0" indent="0">
              <a:buNone/>
            </a:pPr>
            <a:r>
              <a:rPr lang="en-US" dirty="0"/>
              <a:t>262-949-4346</a:t>
            </a:r>
          </a:p>
        </p:txBody>
      </p:sp>
    </p:spTree>
    <p:extLst>
      <p:ext uri="{BB962C8B-B14F-4D97-AF65-F5344CB8AC3E}">
        <p14:creationId xmlns:p14="http://schemas.microsoft.com/office/powerpoint/2010/main" val="3904259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F847B-91CB-3A49-B39D-78CBC244BEB4}"/>
              </a:ext>
            </a:extLst>
          </p:cNvPr>
          <p:cNvSpPr>
            <a:spLocks noGrp="1"/>
          </p:cNvSpPr>
          <p:nvPr>
            <p:ph type="title"/>
          </p:nvPr>
        </p:nvSpPr>
        <p:spPr/>
        <p:txBody>
          <a:bodyPr/>
          <a:lstStyle/>
          <a:p>
            <a:r>
              <a:rPr lang="en-US" dirty="0"/>
              <a:t>Fire Specific Statistics</a:t>
            </a:r>
          </a:p>
        </p:txBody>
      </p:sp>
      <p:sp>
        <p:nvSpPr>
          <p:cNvPr id="3" name="Content Placeholder 2">
            <a:extLst>
              <a:ext uri="{FF2B5EF4-FFF2-40B4-BE49-F238E27FC236}">
                <a16:creationId xmlns:a16="http://schemas.microsoft.com/office/drawing/2014/main" id="{0DD839A1-4AC6-D64E-9E6F-DDCD4FFB40B6}"/>
              </a:ext>
            </a:extLst>
          </p:cNvPr>
          <p:cNvSpPr>
            <a:spLocks noGrp="1"/>
          </p:cNvSpPr>
          <p:nvPr>
            <p:ph idx="1"/>
          </p:nvPr>
        </p:nvSpPr>
        <p:spPr/>
        <p:txBody>
          <a:bodyPr/>
          <a:lstStyle/>
          <a:p>
            <a:pPr marL="0" indent="0">
              <a:buNone/>
            </a:pPr>
            <a:r>
              <a:rPr lang="en-US" dirty="0"/>
              <a:t>Statistics from the 7000 IAFF members (in partnership with NBC) responded to a survey in 2017</a:t>
            </a:r>
          </a:p>
          <a:p>
            <a:r>
              <a:rPr lang="en-US" dirty="0"/>
              <a:t>80% believe asking for help is a sign of weakness</a:t>
            </a:r>
          </a:p>
          <a:p>
            <a:r>
              <a:rPr lang="en-US" dirty="0"/>
              <a:t>65% of FF have unwanted recurring memories</a:t>
            </a:r>
          </a:p>
          <a:p>
            <a:r>
              <a:rPr lang="en-US" dirty="0"/>
              <a:t>66% are easily angered/withdrawn</a:t>
            </a:r>
          </a:p>
          <a:p>
            <a:r>
              <a:rPr lang="en-US" dirty="0"/>
              <a:t>71% have sleep problems</a:t>
            </a:r>
          </a:p>
          <a:p>
            <a:r>
              <a:rPr lang="en-US" dirty="0"/>
              <a:t>26% have substance abuse</a:t>
            </a:r>
          </a:p>
          <a:p>
            <a:r>
              <a:rPr lang="en-US" dirty="0"/>
              <a:t>59% have relationship problems</a:t>
            </a:r>
          </a:p>
          <a:p>
            <a:r>
              <a:rPr lang="en-US" dirty="0"/>
              <a:t>19% have suicidal thoughts</a:t>
            </a:r>
          </a:p>
          <a:p>
            <a:endParaRPr lang="en-US" dirty="0"/>
          </a:p>
        </p:txBody>
      </p:sp>
    </p:spTree>
    <p:extLst>
      <p:ext uri="{BB962C8B-B14F-4D97-AF65-F5344CB8AC3E}">
        <p14:creationId xmlns:p14="http://schemas.microsoft.com/office/powerpoint/2010/main" val="3590194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B35EE-0BDB-8A47-934D-6FE782CB1D34}"/>
              </a:ext>
            </a:extLst>
          </p:cNvPr>
          <p:cNvSpPr>
            <a:spLocks noGrp="1"/>
          </p:cNvSpPr>
          <p:nvPr>
            <p:ph type="title"/>
          </p:nvPr>
        </p:nvSpPr>
        <p:spPr/>
        <p:txBody>
          <a:bodyPr/>
          <a:lstStyle/>
          <a:p>
            <a:r>
              <a:rPr lang="en-US" dirty="0"/>
              <a:t>Fire Department Culture</a:t>
            </a:r>
          </a:p>
        </p:txBody>
      </p:sp>
      <p:sp>
        <p:nvSpPr>
          <p:cNvPr id="3" name="Content Placeholder 2">
            <a:extLst>
              <a:ext uri="{FF2B5EF4-FFF2-40B4-BE49-F238E27FC236}">
                <a16:creationId xmlns:a16="http://schemas.microsoft.com/office/drawing/2014/main" id="{13FD7A7B-C688-B041-856D-145E21DB417F}"/>
              </a:ext>
            </a:extLst>
          </p:cNvPr>
          <p:cNvSpPr>
            <a:spLocks noGrp="1"/>
          </p:cNvSpPr>
          <p:nvPr>
            <p:ph idx="1"/>
          </p:nvPr>
        </p:nvSpPr>
        <p:spPr/>
        <p:txBody>
          <a:bodyPr>
            <a:normAutofit lnSpcReduction="10000"/>
          </a:bodyPr>
          <a:lstStyle/>
          <a:p>
            <a:r>
              <a:rPr lang="en-US" dirty="0"/>
              <a:t>Suck it up, Buttercup – if you can’t handle what you see, you are weak and can’t do this job. It was expected to suppress their reactions</a:t>
            </a:r>
          </a:p>
          <a:p>
            <a:r>
              <a:rPr lang="en-US" dirty="0"/>
              <a:t>Kitchen table</a:t>
            </a:r>
          </a:p>
          <a:p>
            <a:r>
              <a:rPr lang="en-US" dirty="0"/>
              <a:t>Family oriented</a:t>
            </a:r>
          </a:p>
          <a:p>
            <a:r>
              <a:rPr lang="en-US" dirty="0"/>
              <a:t>Mistrust  - outside of the fire house and outside of the fire service</a:t>
            </a:r>
          </a:p>
          <a:p>
            <a:r>
              <a:rPr lang="en-US" dirty="0"/>
              <a:t>Lack of unique identity </a:t>
            </a:r>
          </a:p>
          <a:p>
            <a:r>
              <a:rPr lang="en-US" dirty="0"/>
              <a:t>Confidentiality (The Man Always Knows)</a:t>
            </a:r>
          </a:p>
          <a:p>
            <a:r>
              <a:rPr lang="en-US" dirty="0"/>
              <a:t>Acceptance and encouragement of unhealthy coping – Drinking, porn</a:t>
            </a:r>
          </a:p>
          <a:p>
            <a:r>
              <a:rPr lang="en-US" dirty="0"/>
              <a:t>Divorce</a:t>
            </a:r>
          </a:p>
          <a:p>
            <a:r>
              <a:rPr lang="en-US" dirty="0"/>
              <a:t>Sleep</a:t>
            </a:r>
          </a:p>
          <a:p>
            <a:endParaRPr lang="en-US" dirty="0"/>
          </a:p>
        </p:txBody>
      </p:sp>
    </p:spTree>
    <p:extLst>
      <p:ext uri="{BB962C8B-B14F-4D97-AF65-F5344CB8AC3E}">
        <p14:creationId xmlns:p14="http://schemas.microsoft.com/office/powerpoint/2010/main" val="78375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E2E97-063A-C68B-0138-5480210ED3B2}"/>
              </a:ext>
            </a:extLst>
          </p:cNvPr>
          <p:cNvSpPr>
            <a:spLocks noGrp="1"/>
          </p:cNvSpPr>
          <p:nvPr>
            <p:ph type="title"/>
          </p:nvPr>
        </p:nvSpPr>
        <p:spPr/>
        <p:txBody>
          <a:bodyPr/>
          <a:lstStyle/>
          <a:p>
            <a:r>
              <a:rPr lang="en-US" dirty="0"/>
              <a:t>Police Department Culture</a:t>
            </a:r>
          </a:p>
        </p:txBody>
      </p:sp>
      <p:sp>
        <p:nvSpPr>
          <p:cNvPr id="3" name="Content Placeholder 2">
            <a:extLst>
              <a:ext uri="{FF2B5EF4-FFF2-40B4-BE49-F238E27FC236}">
                <a16:creationId xmlns:a16="http://schemas.microsoft.com/office/drawing/2014/main" id="{36E638A7-A19F-DE03-B76B-D75E1954CD45}"/>
              </a:ext>
            </a:extLst>
          </p:cNvPr>
          <p:cNvSpPr>
            <a:spLocks noGrp="1"/>
          </p:cNvSpPr>
          <p:nvPr>
            <p:ph idx="1"/>
          </p:nvPr>
        </p:nvSpPr>
        <p:spPr/>
        <p:txBody>
          <a:bodyPr/>
          <a:lstStyle/>
          <a:p>
            <a:r>
              <a:rPr lang="en-US" dirty="0"/>
              <a:t>Extend little trust outside of the department</a:t>
            </a:r>
          </a:p>
          <a:p>
            <a:r>
              <a:rPr lang="en-US" dirty="0"/>
              <a:t>Unique work hours/overtime</a:t>
            </a:r>
          </a:p>
          <a:p>
            <a:r>
              <a:rPr lang="en-US" dirty="0"/>
              <a:t>Dark humor</a:t>
            </a:r>
          </a:p>
          <a:p>
            <a:r>
              <a:rPr lang="en-US" dirty="0"/>
              <a:t>Acceptance and encouragement of unhealthy coping – Drinking, porn</a:t>
            </a:r>
          </a:p>
          <a:p>
            <a:r>
              <a:rPr lang="en-US" dirty="0"/>
              <a:t>Independent work</a:t>
            </a:r>
          </a:p>
          <a:p>
            <a:endParaRPr lang="en-US" dirty="0"/>
          </a:p>
          <a:p>
            <a:endParaRPr lang="en-US" dirty="0"/>
          </a:p>
          <a:p>
            <a:endParaRPr lang="en-US" dirty="0"/>
          </a:p>
        </p:txBody>
      </p:sp>
    </p:spTree>
    <p:extLst>
      <p:ext uri="{BB962C8B-B14F-4D97-AF65-F5344CB8AC3E}">
        <p14:creationId xmlns:p14="http://schemas.microsoft.com/office/powerpoint/2010/main" val="4102654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23029-8FC9-3442-BED7-6213C1BB6A4D}"/>
              </a:ext>
            </a:extLst>
          </p:cNvPr>
          <p:cNvSpPr>
            <a:spLocks noGrp="1"/>
          </p:cNvSpPr>
          <p:nvPr>
            <p:ph type="title"/>
          </p:nvPr>
        </p:nvSpPr>
        <p:spPr/>
        <p:txBody>
          <a:bodyPr/>
          <a:lstStyle/>
          <a:p>
            <a:r>
              <a:rPr lang="en-US" dirty="0"/>
              <a:t>What You Need to Know</a:t>
            </a:r>
          </a:p>
        </p:txBody>
      </p:sp>
      <p:sp>
        <p:nvSpPr>
          <p:cNvPr id="3" name="Content Placeholder 2">
            <a:extLst>
              <a:ext uri="{FF2B5EF4-FFF2-40B4-BE49-F238E27FC236}">
                <a16:creationId xmlns:a16="http://schemas.microsoft.com/office/drawing/2014/main" id="{82C141A3-EF9A-7B46-9B78-EFDEB2497BF8}"/>
              </a:ext>
            </a:extLst>
          </p:cNvPr>
          <p:cNvSpPr>
            <a:spLocks noGrp="1"/>
          </p:cNvSpPr>
          <p:nvPr>
            <p:ph idx="1"/>
          </p:nvPr>
        </p:nvSpPr>
        <p:spPr/>
        <p:txBody>
          <a:bodyPr>
            <a:normAutofit lnSpcReduction="10000"/>
          </a:bodyPr>
          <a:lstStyle/>
          <a:p>
            <a:r>
              <a:rPr lang="en-US" dirty="0"/>
              <a:t>Emphasis on rank, structure, order at work </a:t>
            </a:r>
          </a:p>
          <a:p>
            <a:r>
              <a:rPr lang="en-US" dirty="0"/>
              <a:t>Department differences  </a:t>
            </a:r>
          </a:p>
          <a:p>
            <a:pPr lvl="1"/>
            <a:r>
              <a:rPr lang="en-US" dirty="0"/>
              <a:t>Professional vs. volunteers (fire)</a:t>
            </a:r>
          </a:p>
          <a:p>
            <a:pPr lvl="1"/>
            <a:r>
              <a:rPr lang="en-US" dirty="0"/>
              <a:t>Shift work </a:t>
            </a:r>
          </a:p>
          <a:p>
            <a:r>
              <a:rPr lang="en-US" dirty="0"/>
              <a:t>Long-standing careers </a:t>
            </a:r>
          </a:p>
          <a:p>
            <a:r>
              <a:rPr lang="en-US" dirty="0"/>
              <a:t>Work family &amp; immediate family </a:t>
            </a:r>
          </a:p>
          <a:p>
            <a:r>
              <a:rPr lang="en-US" dirty="0"/>
              <a:t>Common personality traits &amp; characteristics </a:t>
            </a:r>
          </a:p>
          <a:p>
            <a:r>
              <a:rPr lang="en-US" dirty="0"/>
              <a:t>Mental health stigmas </a:t>
            </a:r>
          </a:p>
          <a:p>
            <a:pPr lvl="1"/>
            <a:r>
              <a:rPr lang="en-US" dirty="0"/>
              <a:t>81% fear they will be viewed as unfit/weak if they seek mental health treatment* </a:t>
            </a:r>
          </a:p>
          <a:p>
            <a:pPr lvl="1"/>
            <a:r>
              <a:rPr lang="en-US" dirty="0"/>
              <a:t>71% report having never used available EAP services* </a:t>
            </a:r>
          </a:p>
          <a:p>
            <a:endParaRPr lang="en-US" dirty="0"/>
          </a:p>
        </p:txBody>
      </p:sp>
    </p:spTree>
    <p:extLst>
      <p:ext uri="{BB962C8B-B14F-4D97-AF65-F5344CB8AC3E}">
        <p14:creationId xmlns:p14="http://schemas.microsoft.com/office/powerpoint/2010/main" val="1264458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9A22B-5753-344D-812D-140DEEF95A5D}"/>
              </a:ext>
            </a:extLst>
          </p:cNvPr>
          <p:cNvSpPr>
            <a:spLocks noGrp="1"/>
          </p:cNvSpPr>
          <p:nvPr>
            <p:ph type="title"/>
          </p:nvPr>
        </p:nvSpPr>
        <p:spPr/>
        <p:txBody>
          <a:bodyPr/>
          <a:lstStyle/>
          <a:p>
            <a:r>
              <a:rPr lang="en-US" dirty="0"/>
              <a:t>Don’t Call Them Hero’s</a:t>
            </a:r>
          </a:p>
        </p:txBody>
      </p:sp>
      <p:sp>
        <p:nvSpPr>
          <p:cNvPr id="3" name="Content Placeholder 2">
            <a:extLst>
              <a:ext uri="{FF2B5EF4-FFF2-40B4-BE49-F238E27FC236}">
                <a16:creationId xmlns:a16="http://schemas.microsoft.com/office/drawing/2014/main" id="{290120E6-B659-F04B-BA65-A11A3613B48E}"/>
              </a:ext>
            </a:extLst>
          </p:cNvPr>
          <p:cNvSpPr>
            <a:spLocks noGrp="1"/>
          </p:cNvSpPr>
          <p:nvPr>
            <p:ph idx="1"/>
          </p:nvPr>
        </p:nvSpPr>
        <p:spPr>
          <a:xfrm>
            <a:off x="2473465" y="1580908"/>
            <a:ext cx="8915400" cy="4947213"/>
          </a:xfrm>
        </p:spPr>
        <p:txBody>
          <a:bodyPr>
            <a:normAutofit fontScale="77500" lnSpcReduction="20000"/>
          </a:bodyPr>
          <a:lstStyle/>
          <a:p>
            <a:r>
              <a:rPr lang="en-US" dirty="0"/>
              <a:t>Please don’t call them heroes. They are not heroes, helpers, sinners or saints. They are first responders who may more appropriately be called primary responders or maybe just call them human. This group includes corrections officers, dispatchers, medical care workers, firefighters, paramedics, EMTs, police officers, airline personnel, and many more professions. The service of military at all ranks may not be classically viewed as responders but they must be included in this group.</a:t>
            </a:r>
          </a:p>
          <a:p>
            <a:r>
              <a:rPr lang="en-US" dirty="0"/>
              <a:t>These people sometimes perform heroic acts, almost as a routine “part of the job”, as they say, although society tends to view them with a grander perspective. It is simply natural to recognize lifesaving or property saving behavior as the work of a hero. As the definition states, heroes demonstrate courage and perform outstanding achievements. Most do not want that recognition and will identify other people who are the true heroes. Identifying a hero is actually the purview of the recipient of their service. </a:t>
            </a:r>
          </a:p>
          <a:p>
            <a:r>
              <a:rPr lang="en-US" dirty="0"/>
              <a:t>There is a problem with putting the title “hero” on the back of primary responders. That alone seems to satisfy the general public and the leaders who make important decisions. It is fashionable to recognize the heroes of the pandemic, for example. The support and recognition usually stop when the applause finishes. Maybe they want a pay raise, or better benefits, or better working conditions. Instead, they receive a round of applause. If they make a mistake on the job, especially a public error even one committed under immense stress, they are cast aside, migrating from hero to sinner.</a:t>
            </a:r>
          </a:p>
          <a:p>
            <a:r>
              <a:rPr lang="en-US" b="1" dirty="0"/>
              <a:t>The unspoken need of primary responders is support. The stress of their work becomes overwhelming, oppressing their personnel lives and interrupting normal bodily function. Instead of applause, although that momentarily feels good, we should reach out softly and offer kind relief. </a:t>
            </a:r>
          </a:p>
          <a:p>
            <a:endParaRPr lang="en-US" b="1" dirty="0"/>
          </a:p>
          <a:p>
            <a:pPr marL="0" indent="0">
              <a:buNone/>
            </a:pPr>
            <a:r>
              <a:rPr lang="en-US" i="1" dirty="0"/>
              <a:t>By: Rick Barton, ICISF CEO</a:t>
            </a:r>
            <a:endParaRPr lang="en-US" dirty="0"/>
          </a:p>
          <a:p>
            <a:pPr marL="0" indent="0">
              <a:buNone/>
            </a:pPr>
            <a:endParaRPr lang="en-US" dirty="0"/>
          </a:p>
        </p:txBody>
      </p:sp>
    </p:spTree>
    <p:extLst>
      <p:ext uri="{BB962C8B-B14F-4D97-AF65-F5344CB8AC3E}">
        <p14:creationId xmlns:p14="http://schemas.microsoft.com/office/powerpoint/2010/main" val="184902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2D37-E4E5-3B40-B0DC-F3E288FD2AD5}"/>
              </a:ext>
            </a:extLst>
          </p:cNvPr>
          <p:cNvSpPr>
            <a:spLocks noGrp="1"/>
          </p:cNvSpPr>
          <p:nvPr>
            <p:ph type="title"/>
          </p:nvPr>
        </p:nvSpPr>
        <p:spPr/>
        <p:txBody>
          <a:bodyPr/>
          <a:lstStyle/>
          <a:p>
            <a:r>
              <a:rPr lang="en-US" dirty="0"/>
              <a:t>Exposure to Trauma</a:t>
            </a:r>
          </a:p>
        </p:txBody>
      </p:sp>
      <p:sp>
        <p:nvSpPr>
          <p:cNvPr id="3" name="Content Placeholder 2">
            <a:extLst>
              <a:ext uri="{FF2B5EF4-FFF2-40B4-BE49-F238E27FC236}">
                <a16:creationId xmlns:a16="http://schemas.microsoft.com/office/drawing/2014/main" id="{E162E108-76A0-D04B-8571-B322D61877A1}"/>
              </a:ext>
            </a:extLst>
          </p:cNvPr>
          <p:cNvSpPr>
            <a:spLocks noGrp="1"/>
          </p:cNvSpPr>
          <p:nvPr>
            <p:ph idx="1"/>
          </p:nvPr>
        </p:nvSpPr>
        <p:spPr/>
        <p:txBody>
          <a:bodyPr>
            <a:normAutofit fontScale="85000" lnSpcReduction="10000"/>
          </a:bodyPr>
          <a:lstStyle/>
          <a:p>
            <a:r>
              <a:rPr lang="en-US" dirty="0"/>
              <a:t>On average, Americans will experience 3 traumatic experiences in their lifetime</a:t>
            </a:r>
          </a:p>
          <a:p>
            <a:r>
              <a:rPr lang="en-US" b="1" dirty="0"/>
              <a:t>FF’s experience 4 in one year (and often more, especially those on busy med units)</a:t>
            </a:r>
          </a:p>
          <a:p>
            <a:pPr lvl="1"/>
            <a:r>
              <a:rPr lang="en-US" dirty="0"/>
              <a:t>Most will work a 20-year career – it adds up quickly – 800 in a career</a:t>
            </a:r>
          </a:p>
          <a:p>
            <a:pPr marL="0" indent="0">
              <a:buNone/>
            </a:pPr>
            <a:r>
              <a:rPr lang="en-US" b="1" dirty="0"/>
              <a:t>Research shows that 20-22% of fire fighters will meet criteria for PTSD during their career</a:t>
            </a:r>
          </a:p>
          <a:p>
            <a:pPr marL="0" indent="0">
              <a:buNone/>
            </a:pPr>
            <a:r>
              <a:rPr lang="en-US" b="1" dirty="0"/>
              <a:t>Types of trauma seen in the fire service:</a:t>
            </a:r>
          </a:p>
          <a:p>
            <a:r>
              <a:rPr lang="en-US" dirty="0"/>
              <a:t>Line of duty death/FF/Police officer suicide</a:t>
            </a:r>
          </a:p>
          <a:p>
            <a:r>
              <a:rPr lang="en-US" dirty="0"/>
              <a:t>Shootings</a:t>
            </a:r>
          </a:p>
          <a:p>
            <a:r>
              <a:rPr lang="en-US" dirty="0"/>
              <a:t>Drowning</a:t>
            </a:r>
          </a:p>
          <a:p>
            <a:r>
              <a:rPr lang="en-US" dirty="0"/>
              <a:t>Death of children</a:t>
            </a:r>
          </a:p>
          <a:p>
            <a:r>
              <a:rPr lang="en-US" dirty="0"/>
              <a:t>Assault on FF, EMS or LEO</a:t>
            </a:r>
          </a:p>
          <a:p>
            <a:r>
              <a:rPr lang="en-US" dirty="0"/>
              <a:t>Cardiac emergencies – calling codes on scene</a:t>
            </a:r>
          </a:p>
          <a:p>
            <a:endParaRPr lang="en-US" dirty="0"/>
          </a:p>
        </p:txBody>
      </p:sp>
    </p:spTree>
    <p:extLst>
      <p:ext uri="{BB962C8B-B14F-4D97-AF65-F5344CB8AC3E}">
        <p14:creationId xmlns:p14="http://schemas.microsoft.com/office/powerpoint/2010/main" val="1603369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0DC98-7BA5-FD46-BAEA-71272F3CE51A}"/>
              </a:ext>
            </a:extLst>
          </p:cNvPr>
          <p:cNvSpPr>
            <a:spLocks noGrp="1"/>
          </p:cNvSpPr>
          <p:nvPr>
            <p:ph type="title"/>
          </p:nvPr>
        </p:nvSpPr>
        <p:spPr/>
        <p:txBody>
          <a:bodyPr/>
          <a:lstStyle/>
          <a:p>
            <a:r>
              <a:rPr lang="en-US" dirty="0"/>
              <a:t>Exposure To Trauma</a:t>
            </a:r>
          </a:p>
        </p:txBody>
      </p:sp>
      <p:sp>
        <p:nvSpPr>
          <p:cNvPr id="3" name="Content Placeholder 2">
            <a:extLst>
              <a:ext uri="{FF2B5EF4-FFF2-40B4-BE49-F238E27FC236}">
                <a16:creationId xmlns:a16="http://schemas.microsoft.com/office/drawing/2014/main" id="{7255CD78-0C86-9C4B-92B8-D8238D94DFBA}"/>
              </a:ext>
            </a:extLst>
          </p:cNvPr>
          <p:cNvSpPr>
            <a:spLocks noGrp="1"/>
          </p:cNvSpPr>
          <p:nvPr>
            <p:ph idx="1"/>
          </p:nvPr>
        </p:nvSpPr>
        <p:spPr/>
        <p:txBody>
          <a:bodyPr/>
          <a:lstStyle/>
          <a:p>
            <a:r>
              <a:rPr lang="en-US" dirty="0"/>
              <a:t>Chronic, cumulative exposure </a:t>
            </a:r>
          </a:p>
          <a:p>
            <a:r>
              <a:rPr lang="en-US" dirty="0"/>
              <a:t>65% of firefighter respondents of online survey reported experiencing unwanted recurring memories* </a:t>
            </a:r>
          </a:p>
          <a:p>
            <a:r>
              <a:rPr lang="en-US" dirty="0"/>
              <a:t>Substance misuse, isolation, unrealistic guilt, &amp; shame are common </a:t>
            </a:r>
          </a:p>
          <a:p>
            <a:r>
              <a:rPr lang="en-US" dirty="0"/>
              <a:t>Individuals with PTSD are 6 times more likely to attempt suicide </a:t>
            </a:r>
          </a:p>
          <a:p>
            <a:endParaRPr lang="en-US" dirty="0"/>
          </a:p>
        </p:txBody>
      </p:sp>
    </p:spTree>
    <p:extLst>
      <p:ext uri="{BB962C8B-B14F-4D97-AF65-F5344CB8AC3E}">
        <p14:creationId xmlns:p14="http://schemas.microsoft.com/office/powerpoint/2010/main" val="18265723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211</TotalTime>
  <Words>1639</Words>
  <Application>Microsoft Macintosh PowerPoint</Application>
  <PresentationFormat>Widescreen</PresentationFormat>
  <Paragraphs>168</Paragraphs>
  <Slides>21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Century Gothic</vt:lpstr>
      <vt:lpstr>Wingdings 3</vt:lpstr>
      <vt:lpstr>Wisp</vt:lpstr>
      <vt:lpstr>Mental Health Providers in Public Safety - What You Need to Know</vt:lpstr>
      <vt:lpstr>Objectives</vt:lpstr>
      <vt:lpstr>Fire Specific Statistics</vt:lpstr>
      <vt:lpstr>Fire Department Culture</vt:lpstr>
      <vt:lpstr>Police Department Culture</vt:lpstr>
      <vt:lpstr>What You Need to Know</vt:lpstr>
      <vt:lpstr>Don’t Call Them Hero’s</vt:lpstr>
      <vt:lpstr>Exposure to Trauma</vt:lpstr>
      <vt:lpstr>Exposure To Trauma</vt:lpstr>
      <vt:lpstr>Common Behavioral Health Issues</vt:lpstr>
      <vt:lpstr>Depression and Anxiety</vt:lpstr>
      <vt:lpstr>Substance Use</vt:lpstr>
      <vt:lpstr>Suicide</vt:lpstr>
      <vt:lpstr>Suicide</vt:lpstr>
      <vt:lpstr>Mental Health – What I see</vt:lpstr>
      <vt:lpstr>Unique Resources – Peer Support</vt:lpstr>
      <vt:lpstr>One First Responders Story</vt:lpstr>
      <vt:lpstr>Tips for Effective Treatment</vt:lpstr>
      <vt:lpstr>Tips for Effective Treatment</vt:lpstr>
      <vt:lpstr>Next Steps</vt:lpstr>
      <vt:lpstr>Discussion/Questions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Mental Health Provider in the Fire Service - What You Need to Know</dc:title>
  <dc:creator>Kristen Herreid</dc:creator>
  <cp:lastModifiedBy>Michael Wos</cp:lastModifiedBy>
  <cp:revision>10</cp:revision>
  <dcterms:created xsi:type="dcterms:W3CDTF">2022-05-25T13:09:51Z</dcterms:created>
  <dcterms:modified xsi:type="dcterms:W3CDTF">2022-12-18T16:14:42Z</dcterms:modified>
</cp:coreProperties>
</file>